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6" r:id="rId4"/>
    <p:sldId id="265" r:id="rId5"/>
    <p:sldId id="257" r:id="rId6"/>
    <p:sldId id="267" r:id="rId7"/>
    <p:sldId id="271" r:id="rId8"/>
    <p:sldId id="268" r:id="rId9"/>
    <p:sldId id="269" r:id="rId10"/>
    <p:sldId id="258" r:id="rId11"/>
    <p:sldId id="259" r:id="rId12"/>
    <p:sldId id="260" r:id="rId13"/>
    <p:sldId id="261" r:id="rId14"/>
    <p:sldId id="262" r:id="rId15"/>
    <p:sldId id="263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672B9-235F-499E-B205-48AE917DD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9CCE5-493F-45CB-9CFF-564179BD7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B3592-E495-4365-B60A-5F16DA62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2FE2-3733-41CC-A028-B0DABB3E0D4F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AC902-5D4B-40EC-836A-23AB915F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BC604-5034-40BA-A241-9AEF282B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92E-F7A6-47F4-8054-99D97058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3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0D018-2C00-42FD-9D80-2F069963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83F97A-C4E2-4152-BEFA-AD24B597A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FCD0C-F454-4555-ABC6-49C59D24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2FE2-3733-41CC-A028-B0DABB3E0D4F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07EFB-2FF4-4E7D-9C38-0F8095A2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0835E-3C08-4492-8BC7-6E52434D1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92E-F7A6-47F4-8054-99D97058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9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DC1B31-8BE8-49CC-9421-917A7C7CA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4F920-35A9-4318-BC65-15AB6B1F2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04B29-3062-4B20-99CB-40D07A60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2FE2-3733-41CC-A028-B0DABB3E0D4F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F6B91-E6D0-4FF0-852B-C5635F95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A81E5-74DB-4833-9DDB-165497D30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92E-F7A6-47F4-8054-99D97058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0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317A-CE08-43B1-B132-AEF1CA3F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B57B8-4F3F-47F3-B0C6-E3495D954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05E63-88B5-4DC0-A248-9D195192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2FE2-3733-41CC-A028-B0DABB3E0D4F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1019F-FEE7-44C4-B982-F77E570C0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CC990-A9E3-436F-98BE-6FCAABD59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92E-F7A6-47F4-8054-99D97058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39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3E20A-7C19-4866-8E1E-47685D2E5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D077A-7CDD-4ED0-9920-5EE8DB93F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6F5CC-294F-4647-8092-76B8B051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2FE2-3733-41CC-A028-B0DABB3E0D4F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7940E-3333-49C8-809E-34B02D46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E3283-0746-43F8-9820-6C8226FD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92E-F7A6-47F4-8054-99D97058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4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FF857-6FAC-4381-9EA7-7ACC07DB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6E212-9EFF-45C5-A611-47994F6FC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A16A3-5D64-45B2-9E02-49775B576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A0789-CDF8-4018-8366-A5DD2497A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2FE2-3733-41CC-A028-B0DABB3E0D4F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130CD-8843-4154-A224-37B5A758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B37F7-5174-426D-BE2E-7BC99B14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92E-F7A6-47F4-8054-99D97058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3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8280F-F2ED-47D9-AFDB-3F224E0E4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EC878-0B4D-49E6-82E0-B53989035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6DA3D-5776-46A6-A62A-6DA0F9476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98270-6ACB-48FC-80F1-3AC51C18B2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53E5B-2768-4AB9-BA14-EC2B3104D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D3781C-3BCC-4C14-BE65-582F45DA6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2FE2-3733-41CC-A028-B0DABB3E0D4F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073E14-8F9C-4392-8D4E-C16D6EF0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14A339-595D-45FC-8575-53A0EDEB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92E-F7A6-47F4-8054-99D97058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DE813-913E-4031-A67E-584D3BD42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F7282D-020E-4A38-9846-79B79ADFF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2FE2-3733-41CC-A028-B0DABB3E0D4F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6FB0DC-3B6E-402C-B9C3-36709EC2F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1A4B1-4EEA-4FFD-9650-4500DDA7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92E-F7A6-47F4-8054-99D97058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2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CCA99-12DF-4361-8651-2450E6D9D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2FE2-3733-41CC-A028-B0DABB3E0D4F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52522D-FB25-46D0-B153-AC0A53FF9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2254C-A868-4DD7-A552-F6D0DB65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92E-F7A6-47F4-8054-99D97058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85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E759-2FDD-4B81-BCB4-163230BF0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C263D-1002-459D-85FD-585C4FF04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9403B-4C1F-4195-885D-CB3F6E2F2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8031D-6422-405B-BCF2-FEA36953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2FE2-3733-41CC-A028-B0DABB3E0D4F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BF6C5-2F6D-41F5-9419-1DD7F15F0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69E69-62BB-4D4A-BD80-D1997AE8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92E-F7A6-47F4-8054-99D97058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6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A0A3C-60D6-40F8-8CEF-96DADF6C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87225A-66EC-4286-B8C5-E972FED20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B4F67-ADDA-4C2E-8DF1-84C16F8C8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941B7-94B2-421D-B28C-348EE8AEB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2FE2-3733-41CC-A028-B0DABB3E0D4F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BB91A-2BA4-4DAD-A30D-CFE1C0B3E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08419-FF4D-4C4B-80EE-F17E1A63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B92E-F7A6-47F4-8054-99D97058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2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4B359-BC8C-4095-A20F-5C0B796B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8782E-E4B5-4F7D-862B-43EE27C61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BAD59-0B9A-4B51-A273-DE79E0724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92FE2-3733-41CC-A028-B0DABB3E0D4F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6BC2B-D579-4B65-8C2C-13B4B3849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F066-E7F5-4814-84E6-56AC74BB4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9B92E-F7A6-47F4-8054-99D97058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i.edu/home/oceanus_images/ries/calcification.html" TargetMode="External"/><Relationship Id="rId2" Type="http://schemas.openxmlformats.org/officeDocument/2006/relationships/hyperlink" Target="https://www.earthmagazine.org/article/shell-shocked-how-different-creatures-deal-acidifying-ocean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ciencelearn.org.nz/videos/30-ocean-acidificati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lcium Carbonate and Seashells">
            <a:extLst>
              <a:ext uri="{FF2B5EF4-FFF2-40B4-BE49-F238E27FC236}">
                <a16:creationId xmlns:a16="http://schemas.microsoft.com/office/drawing/2014/main" id="{7AD69620-73DB-4A5D-B5C6-D13D6D965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83" y="293522"/>
            <a:ext cx="9693033" cy="645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BDED49-94B0-47B5-91BD-D5F74A392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Biodiversity of Shell-Forming Organisms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FD7B9-51EE-4C13-9F88-7657274634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The Importance of the Calcium Carbonate Equilibrium </a:t>
            </a:r>
          </a:p>
          <a:p>
            <a:endParaRPr lang="en-US" b="1" dirty="0"/>
          </a:p>
          <a:p>
            <a:r>
              <a:rPr lang="en-US" b="1" dirty="0"/>
              <a:t>Pacific School for Innovation and Inquiry</a:t>
            </a:r>
          </a:p>
          <a:p>
            <a:r>
              <a:rPr lang="en-US" b="1" dirty="0"/>
              <a:t>Felix </a:t>
            </a:r>
            <a:r>
              <a:rPr lang="en-US" b="1" dirty="0" err="1"/>
              <a:t>Autenrieth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5065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Image result for coral reefs best pictures">
            <a:extLst>
              <a:ext uri="{FF2B5EF4-FFF2-40B4-BE49-F238E27FC236}">
                <a16:creationId xmlns:a16="http://schemas.microsoft.com/office/drawing/2014/main" id="{A8C57A1B-C876-4EA7-BCF4-4CD34D236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65" y="3873570"/>
            <a:ext cx="3979239" cy="298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3AD97B-3FF9-42FA-9906-4880D9E76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Coral Reefs – Ecosystems in the Ocean Desert</a:t>
            </a:r>
          </a:p>
        </p:txBody>
      </p:sp>
      <p:pic>
        <p:nvPicPr>
          <p:cNvPr id="3074" name="Picture 2" descr="Image result for corals best images">
            <a:extLst>
              <a:ext uri="{FF2B5EF4-FFF2-40B4-BE49-F238E27FC236}">
                <a16:creationId xmlns:a16="http://schemas.microsoft.com/office/drawing/2014/main" id="{0A76910A-EAB5-4186-B7C9-F1BEBF031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9" y="1454012"/>
            <a:ext cx="4899439" cy="367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orals">
            <a:extLst>
              <a:ext uri="{FF2B5EF4-FFF2-40B4-BE49-F238E27FC236}">
                <a16:creationId xmlns:a16="http://schemas.microsoft.com/office/drawing/2014/main" id="{28B063A4-025D-4011-9E48-047F38335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67" y="4734498"/>
            <a:ext cx="3809165" cy="214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oral reefs best pictures">
            <a:extLst>
              <a:ext uri="{FF2B5EF4-FFF2-40B4-BE49-F238E27FC236}">
                <a16:creationId xmlns:a16="http://schemas.microsoft.com/office/drawing/2014/main" id="{3F6FFDE3-2B0C-4AF5-B1CA-9060B2934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58" y="1473166"/>
            <a:ext cx="5810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Related image">
            <a:extLst>
              <a:ext uri="{FF2B5EF4-FFF2-40B4-BE49-F238E27FC236}">
                <a16:creationId xmlns:a16="http://schemas.microsoft.com/office/drawing/2014/main" id="{D05DC416-8C87-486C-BE03-A424BC166C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Related image">
            <a:extLst>
              <a:ext uri="{FF2B5EF4-FFF2-40B4-BE49-F238E27FC236}">
                <a16:creationId xmlns:a16="http://schemas.microsoft.com/office/drawing/2014/main" id="{BF2B24B4-C30C-4226-A18B-30BE24253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2" name="Picture 20" descr="Image result for corals individual">
            <a:extLst>
              <a:ext uri="{FF2B5EF4-FFF2-40B4-BE49-F238E27FC236}">
                <a16:creationId xmlns:a16="http://schemas.microsoft.com/office/drawing/2014/main" id="{370E26DC-CF07-465F-99B3-7D0170210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93" y="3638550"/>
            <a:ext cx="198834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Related image">
            <a:extLst>
              <a:ext uri="{FF2B5EF4-FFF2-40B4-BE49-F238E27FC236}">
                <a16:creationId xmlns:a16="http://schemas.microsoft.com/office/drawing/2014/main" id="{B41E3A05-6655-49B4-BA4C-C18D3F598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6" y="4495904"/>
            <a:ext cx="35718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018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00078-B840-439F-A10A-0AB1C74B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Coral Reefs to visit…</a:t>
            </a:r>
          </a:p>
        </p:txBody>
      </p:sp>
      <p:pic>
        <p:nvPicPr>
          <p:cNvPr id="3" name="Picture 8" descr="Related image">
            <a:extLst>
              <a:ext uri="{FF2B5EF4-FFF2-40B4-BE49-F238E27FC236}">
                <a16:creationId xmlns:a16="http://schemas.microsoft.com/office/drawing/2014/main" id="{F7701120-9B97-4D29-9390-FF776027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78" y="3429000"/>
            <a:ext cx="5397500" cy="30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Image result for coral reefs best pictures">
            <a:extLst>
              <a:ext uri="{FF2B5EF4-FFF2-40B4-BE49-F238E27FC236}">
                <a16:creationId xmlns:a16="http://schemas.microsoft.com/office/drawing/2014/main" id="{355D4A02-7D15-4C08-B269-3F5157C8F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2" y="1417448"/>
            <a:ext cx="6077666" cy="40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4E9A78A0-47D4-4588-B596-287B7097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278" y="365125"/>
            <a:ext cx="4876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oral reefs best pictures">
            <a:extLst>
              <a:ext uri="{FF2B5EF4-FFF2-40B4-BE49-F238E27FC236}">
                <a16:creationId xmlns:a16="http://schemas.microsoft.com/office/drawing/2014/main" id="{E8BDFC6E-1159-459C-A454-C7BCC9A1F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06" y="3757870"/>
            <a:ext cx="4317522" cy="308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817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5B4FC-B052-49C1-8FA4-EE7C596BB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Coral Bleaching of the Great Barrier Reef</a:t>
            </a:r>
          </a:p>
        </p:txBody>
      </p:sp>
      <p:pic>
        <p:nvPicPr>
          <p:cNvPr id="5124" name="Picture 4" descr="Related image">
            <a:extLst>
              <a:ext uri="{FF2B5EF4-FFF2-40B4-BE49-F238E27FC236}">
                <a16:creationId xmlns:a16="http://schemas.microsoft.com/office/drawing/2014/main" id="{912DA231-AF54-4C11-AD8E-27033140A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56" y="1690688"/>
            <a:ext cx="9119776" cy="515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281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oral bleaching before and after">
            <a:extLst>
              <a:ext uri="{FF2B5EF4-FFF2-40B4-BE49-F238E27FC236}">
                <a16:creationId xmlns:a16="http://schemas.microsoft.com/office/drawing/2014/main" id="{0B758067-957B-4746-9AF2-D82B0646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90500"/>
            <a:ext cx="97155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6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coral bleaching before and after">
            <a:extLst>
              <a:ext uri="{FF2B5EF4-FFF2-40B4-BE49-F238E27FC236}">
                <a16:creationId xmlns:a16="http://schemas.microsoft.com/office/drawing/2014/main" id="{B02B0BC1-6290-46A4-8ACA-89F6F0AC8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453922"/>
            <a:ext cx="9620250" cy="62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360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9B7D-8ADD-495B-B46C-CC09624E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Jurassic Reefs</a:t>
            </a:r>
          </a:p>
        </p:txBody>
      </p:sp>
      <p:pic>
        <p:nvPicPr>
          <p:cNvPr id="8194" name="Picture 2" descr="Image result for calcium carbonate rock formations">
            <a:extLst>
              <a:ext uri="{FF2B5EF4-FFF2-40B4-BE49-F238E27FC236}">
                <a16:creationId xmlns:a16="http://schemas.microsoft.com/office/drawing/2014/main" id="{5EE7FB19-73F7-4FA0-8692-53F4123E7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90688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jura reef formations germany">
            <a:extLst>
              <a:ext uri="{FF2B5EF4-FFF2-40B4-BE49-F238E27FC236}">
                <a16:creationId xmlns:a16="http://schemas.microsoft.com/office/drawing/2014/main" id="{DDE02ACB-3589-4C27-960B-07C63F68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74" y="365124"/>
            <a:ext cx="6272664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48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9F2FF-5EDD-400A-A06B-B3EAAC17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different Organisms deal with Ocean Acidification – Lots of Research to be done!!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AE5EFD-89C9-4522-96AB-614DEEDFB929}"/>
              </a:ext>
            </a:extLst>
          </p:cNvPr>
          <p:cNvSpPr/>
          <p:nvPr/>
        </p:nvSpPr>
        <p:spPr>
          <a:xfrm>
            <a:off x="1140418" y="1897825"/>
            <a:ext cx="7581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  <a:hlinkClick r:id="rId2"/>
              </a:rPr>
              <a:t>https://www.earthmagazine.org/article/shell-shocked-how-different-creatures-deal-acidifying-ocean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1FB1C-F936-46D9-9C86-3EDFB708931D}"/>
              </a:ext>
            </a:extLst>
          </p:cNvPr>
          <p:cNvSpPr txBox="1"/>
          <p:nvPr/>
        </p:nvSpPr>
        <p:spPr>
          <a:xfrm>
            <a:off x="1140417" y="3848576"/>
            <a:ext cx="37628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3"/>
              </a:rPr>
              <a:t>CO2, Shell-Building and Ocean Acidification Animation</a:t>
            </a:r>
            <a:endParaRPr lang="en-US" sz="2800" dirty="0"/>
          </a:p>
        </p:txBody>
      </p:sp>
      <p:pic>
        <p:nvPicPr>
          <p:cNvPr id="15362" name="Picture 2" descr="Image result for ocean acidification">
            <a:extLst>
              <a:ext uri="{FF2B5EF4-FFF2-40B4-BE49-F238E27FC236}">
                <a16:creationId xmlns:a16="http://schemas.microsoft.com/office/drawing/2014/main" id="{2360D2C0-8034-4BA9-BCEB-B2B505FB7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3033534"/>
            <a:ext cx="6581775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507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A9200-20E5-49C8-8191-566B3CC0B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460"/>
            <a:ext cx="10515600" cy="1325563"/>
          </a:xfrm>
        </p:spPr>
        <p:txBody>
          <a:bodyPr/>
          <a:lstStyle/>
          <a:p>
            <a:r>
              <a:rPr lang="en-US" dirty="0"/>
              <a:t>Bivalvia – Mussels, Clams, Oysters</a:t>
            </a:r>
          </a:p>
        </p:txBody>
      </p:sp>
      <p:pic>
        <p:nvPicPr>
          <p:cNvPr id="9220" name="Picture 4" descr="Related image">
            <a:extLst>
              <a:ext uri="{FF2B5EF4-FFF2-40B4-BE49-F238E27FC236}">
                <a16:creationId xmlns:a16="http://schemas.microsoft.com/office/drawing/2014/main" id="{1B57BEB2-BDBE-4C82-A331-E9A969FD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1409023"/>
            <a:ext cx="6191250" cy="34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oysters in the ocean">
            <a:extLst>
              <a:ext uri="{FF2B5EF4-FFF2-40B4-BE49-F238E27FC236}">
                <a16:creationId xmlns:a16="http://schemas.microsoft.com/office/drawing/2014/main" id="{83D5140F-B5B0-486C-BB75-340DE09CC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24082"/>
            <a:ext cx="5227134" cy="34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bivalvia in ocean">
            <a:extLst>
              <a:ext uri="{FF2B5EF4-FFF2-40B4-BE49-F238E27FC236}">
                <a16:creationId xmlns:a16="http://schemas.microsoft.com/office/drawing/2014/main" id="{E887C6BF-3FF6-42EF-9E8B-878A3C33B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304" y="4084100"/>
            <a:ext cx="3964371" cy="272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oysters in the ocean">
            <a:extLst>
              <a:ext uri="{FF2B5EF4-FFF2-40B4-BE49-F238E27FC236}">
                <a16:creationId xmlns:a16="http://schemas.microsoft.com/office/drawing/2014/main" id="{EB441F31-36FC-4597-B07F-96DFB0BA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29100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 result for clams images">
            <a:extLst>
              <a:ext uri="{FF2B5EF4-FFF2-40B4-BE49-F238E27FC236}">
                <a16:creationId xmlns:a16="http://schemas.microsoft.com/office/drawing/2014/main" id="{C35795A7-3E8E-407E-BBF7-674FFA4C3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9" y="4891601"/>
            <a:ext cx="3225121" cy="191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858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2CE6-C4EA-458A-B84E-77884E556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Gastropods – Snails, Conches, Slugs</a:t>
            </a:r>
          </a:p>
        </p:txBody>
      </p:sp>
      <p:pic>
        <p:nvPicPr>
          <p:cNvPr id="11266" name="Picture 2" descr="Image result for ocean gastropods images">
            <a:extLst>
              <a:ext uri="{FF2B5EF4-FFF2-40B4-BE49-F238E27FC236}">
                <a16:creationId xmlns:a16="http://schemas.microsoft.com/office/drawing/2014/main" id="{BB4FFECE-9D0F-469C-8A29-3A67E0E5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319588"/>
            <a:ext cx="3562684" cy="253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ocean gastropods images">
            <a:extLst>
              <a:ext uri="{FF2B5EF4-FFF2-40B4-BE49-F238E27FC236}">
                <a16:creationId xmlns:a16="http://schemas.microsoft.com/office/drawing/2014/main" id="{18D876A5-4F7E-4D2C-916F-45F4D99A9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357312"/>
            <a:ext cx="6362700" cy="432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elated image">
            <a:extLst>
              <a:ext uri="{FF2B5EF4-FFF2-40B4-BE49-F238E27FC236}">
                <a16:creationId xmlns:a16="http://schemas.microsoft.com/office/drawing/2014/main" id="{47866BB9-73A0-4B5B-9752-ED2919AF3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57312"/>
            <a:ext cx="4552950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120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D40B3-8D16-4299-8B38-6F305BEE9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Bryozoans – 0.5 mm</a:t>
            </a:r>
          </a:p>
        </p:txBody>
      </p:sp>
      <p:pic>
        <p:nvPicPr>
          <p:cNvPr id="10242" name="Picture 2" descr="Image result for bryozoans images">
            <a:extLst>
              <a:ext uri="{FF2B5EF4-FFF2-40B4-BE49-F238E27FC236}">
                <a16:creationId xmlns:a16="http://schemas.microsoft.com/office/drawing/2014/main" id="{291E9A56-35E0-45A2-99A7-4530251B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1368424"/>
            <a:ext cx="6430433" cy="48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bryozoans images">
            <a:extLst>
              <a:ext uri="{FF2B5EF4-FFF2-40B4-BE49-F238E27FC236}">
                <a16:creationId xmlns:a16="http://schemas.microsoft.com/office/drawing/2014/main" id="{50C3105B-F522-404F-93A7-2BA86492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0"/>
            <a:ext cx="4546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A476C5-C775-4534-B8B2-F3CA1F03C187}"/>
              </a:ext>
            </a:extLst>
          </p:cNvPr>
          <p:cNvSpPr txBox="1"/>
          <p:nvPr/>
        </p:nvSpPr>
        <p:spPr>
          <a:xfrm>
            <a:off x="876707" y="6334780"/>
            <a:ext cx="4508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4"/>
              </a:rPr>
              <a:t>Video Clip Ocean Acidification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837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B1D5F-D5AA-4E78-8512-1DF6B46A3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Crustaceans – Lobsters, Crabs, Shrimps, Krill</a:t>
            </a:r>
          </a:p>
        </p:txBody>
      </p:sp>
      <p:pic>
        <p:nvPicPr>
          <p:cNvPr id="2050" name="Picture 2" descr="Image result for lobster in ocean images">
            <a:extLst>
              <a:ext uri="{FF2B5EF4-FFF2-40B4-BE49-F238E27FC236}">
                <a16:creationId xmlns:a16="http://schemas.microsoft.com/office/drawing/2014/main" id="{AC558965-8E42-4AEF-BF16-9BF756195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" y="1294975"/>
            <a:ext cx="3816627" cy="254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rabs bc ocean">
            <a:extLst>
              <a:ext uri="{FF2B5EF4-FFF2-40B4-BE49-F238E27FC236}">
                <a16:creationId xmlns:a16="http://schemas.microsoft.com/office/drawing/2014/main" id="{7AB8CC95-5F07-4FAD-AB38-C1B25EE89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858" y="1331113"/>
            <a:ext cx="3618637" cy="298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hrimps in ocean bc">
            <a:extLst>
              <a:ext uri="{FF2B5EF4-FFF2-40B4-BE49-F238E27FC236}">
                <a16:creationId xmlns:a16="http://schemas.microsoft.com/office/drawing/2014/main" id="{78273ECF-D88F-4407-A9AB-23EEDDE6F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304" y="4012947"/>
            <a:ext cx="4514963" cy="264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krill and whales">
            <a:extLst>
              <a:ext uri="{FF2B5EF4-FFF2-40B4-BE49-F238E27FC236}">
                <a16:creationId xmlns:a16="http://schemas.microsoft.com/office/drawing/2014/main" id="{5BC99B3D-A356-428E-BC7D-30D550499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43" y="4286697"/>
            <a:ext cx="4102857" cy="231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crustaceans shells">
            <a:extLst>
              <a:ext uri="{FF2B5EF4-FFF2-40B4-BE49-F238E27FC236}">
                <a16:creationId xmlns:a16="http://schemas.microsoft.com/office/drawing/2014/main" id="{E27CD4BD-75F1-4532-872C-BC30BC64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" y="3868769"/>
            <a:ext cx="3843899" cy="277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cute crustaceans">
            <a:extLst>
              <a:ext uri="{FF2B5EF4-FFF2-40B4-BE49-F238E27FC236}">
                <a16:creationId xmlns:a16="http://schemas.microsoft.com/office/drawing/2014/main" id="{C4475CAF-7187-44EE-9179-51784AA5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74" y="1298714"/>
            <a:ext cx="4137603" cy="341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41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E81C-A456-40B1-8B75-CC6AF2108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Plankton – Starting the Marine Food Chain</a:t>
            </a:r>
          </a:p>
        </p:txBody>
      </p:sp>
      <p:pic>
        <p:nvPicPr>
          <p:cNvPr id="12296" name="Picture 8" descr="Related image">
            <a:extLst>
              <a:ext uri="{FF2B5EF4-FFF2-40B4-BE49-F238E27FC236}">
                <a16:creationId xmlns:a16="http://schemas.microsoft.com/office/drawing/2014/main" id="{555C057F-BD5E-4265-A8C4-867EB2B6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66850"/>
            <a:ext cx="542925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Related image">
            <a:extLst>
              <a:ext uri="{FF2B5EF4-FFF2-40B4-BE49-F238E27FC236}">
                <a16:creationId xmlns:a16="http://schemas.microsoft.com/office/drawing/2014/main" id="{338B8F30-2C99-4E70-BF4B-100C27E2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466850"/>
            <a:ext cx="4762500" cy="31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Image result for zooplankton microfossils">
            <a:extLst>
              <a:ext uri="{FF2B5EF4-FFF2-40B4-BE49-F238E27FC236}">
                <a16:creationId xmlns:a16="http://schemas.microsoft.com/office/drawing/2014/main" id="{CB2CECFC-AE8E-4E0B-9710-A3EF3522F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931797"/>
            <a:ext cx="4600801" cy="291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69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20B6-1D57-4F21-A3D7-3EE9CD4E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54005"/>
          </a:xfrm>
        </p:spPr>
        <p:txBody>
          <a:bodyPr>
            <a:noAutofit/>
          </a:bodyPr>
          <a:lstStyle/>
          <a:p>
            <a:r>
              <a:rPr lang="en-US" b="1" dirty="0"/>
              <a:t>How could you conduct an Experiment about the Effect of Ocean Acidification on Organisms?</a:t>
            </a:r>
          </a:p>
        </p:txBody>
      </p:sp>
      <p:pic>
        <p:nvPicPr>
          <p:cNvPr id="1026" name="Picture 2" descr="Image result for chemical experiment">
            <a:extLst>
              <a:ext uri="{FF2B5EF4-FFF2-40B4-BE49-F238E27FC236}">
                <a16:creationId xmlns:a16="http://schemas.microsoft.com/office/drawing/2014/main" id="{51416540-C475-47BE-96A6-23E13FB82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40" y="2371310"/>
            <a:ext cx="7593496" cy="427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45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95C3-DEFE-4BE5-88D8-7BCEEAC8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Marine Food Web – One-Celled to Sharks</a:t>
            </a:r>
          </a:p>
        </p:txBody>
      </p:sp>
      <p:pic>
        <p:nvPicPr>
          <p:cNvPr id="13314" name="Picture 2" descr="Image result for plankton food chains">
            <a:extLst>
              <a:ext uri="{FF2B5EF4-FFF2-40B4-BE49-F238E27FC236}">
                <a16:creationId xmlns:a16="http://schemas.microsoft.com/office/drawing/2014/main" id="{E37E5FCF-C7A3-45A3-B110-424E23466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690688"/>
            <a:ext cx="77343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882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EC1D4-D8C6-4925-9F7E-8AE8211F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Ocean Acidification Affect us All?</a:t>
            </a:r>
          </a:p>
        </p:txBody>
      </p:sp>
      <p:pic>
        <p:nvPicPr>
          <p:cNvPr id="14338" name="Picture 2" descr="Image result for plankton food chains">
            <a:extLst>
              <a:ext uri="{FF2B5EF4-FFF2-40B4-BE49-F238E27FC236}">
                <a16:creationId xmlns:a16="http://schemas.microsoft.com/office/drawing/2014/main" id="{1E686525-F09F-487C-953D-584BE0319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59" y="1690689"/>
            <a:ext cx="7237266" cy="497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43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144</Words>
  <Application>Microsoft Office PowerPoint</Application>
  <PresentationFormat>Widescreen</PresentationFormat>
  <Paragraphs>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</vt:lpstr>
      <vt:lpstr>Calibri</vt:lpstr>
      <vt:lpstr>Calibri Light</vt:lpstr>
      <vt:lpstr>Office Theme</vt:lpstr>
      <vt:lpstr>Biodiversity of Shell-Forming Organisms</vt:lpstr>
      <vt:lpstr>Bivalvia – Mussels, Clams, Oysters</vt:lpstr>
      <vt:lpstr>Gastropods – Snails, Conches, Slugs</vt:lpstr>
      <vt:lpstr>Bryozoans – 0.5 mm</vt:lpstr>
      <vt:lpstr>Crustaceans – Lobsters, Crabs, Shrimps, Krill</vt:lpstr>
      <vt:lpstr>Plankton – Starting the Marine Food Chain</vt:lpstr>
      <vt:lpstr>How could you conduct an Experiment about the Effect of Ocean Acidification on Organisms?</vt:lpstr>
      <vt:lpstr>Marine Food Web – One-Celled to Sharks</vt:lpstr>
      <vt:lpstr>How does Ocean Acidification Affect us All?</vt:lpstr>
      <vt:lpstr>Coral Reefs – Ecosystems in the Ocean Desert</vt:lpstr>
      <vt:lpstr>Best Coral Reefs to visit…</vt:lpstr>
      <vt:lpstr>Coral Bleaching of the Great Barrier Reef</vt:lpstr>
      <vt:lpstr>PowerPoint Presentation</vt:lpstr>
      <vt:lpstr>PowerPoint Presentation</vt:lpstr>
      <vt:lpstr>The Jurassic Reefs</vt:lpstr>
      <vt:lpstr>How different Organisms deal with Ocean Acidification – Lots of Research to be done!!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nathalie trudelle</dc:creator>
  <cp:lastModifiedBy>J Asp</cp:lastModifiedBy>
  <cp:revision>21</cp:revision>
  <dcterms:created xsi:type="dcterms:W3CDTF">2018-05-09T17:02:42Z</dcterms:created>
  <dcterms:modified xsi:type="dcterms:W3CDTF">2018-05-10T18:03:48Z</dcterms:modified>
</cp:coreProperties>
</file>